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11-->
<p:presentation xmlns:r="http://schemas.openxmlformats.org/officeDocument/2006/relationships" xmlns:a="http://schemas.openxmlformats.org/drawingml/2006/main" xmlns:p="http://schemas.openxmlformats.org/presentationml/2006/main" saveSubsetFonts="1">
  <p:sldMasterIdLst>
    <p:sldMasterId id="2147483671" r:id="rId1"/>
  </p:sldMasterIdLst>
  <p:notesMasterIdLst>
    <p:notesMasterId r:id="rId2"/>
  </p:notesMasterIdLst>
  <p:sldIdLst>
    <p:sldId id="259" r:id="rId3"/>
  </p:sldIdLst>
  <p:sldSz cx="7561263" cy="106934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fill>
          <a:solidFill>
            <a:schemeClr val="accent6">
              <a:tint val="40000"/>
            </a:schemeClr>
          </a:solidFill>
        </a:fill>
      </a:tcStyle>
    </a:band1H>
    <a:band1V>
      <a:tcStyle>
        <a:fill>
          <a:solidFill>
            <a:schemeClr val="accent6">
              <a:tint val="40000"/>
            </a:schemeClr>
          </a:solidFill>
        </a:fill>
      </a:tcStyle>
    </a:band1V>
    <a:lastCol>
      <a:tcTxStyle b="on">
        <a:fontRef idx="minor">
          <a:prstClr val="black"/>
        </a:fontRef>
        <a:schemeClr val="lt1"/>
      </a:tcTxStyle>
      <a:tcStyle>
        <a:fill>
          <a:solidFill>
            <a:schemeClr val="accent6"/>
          </a:solidFill>
        </a:fill>
      </a:tcStyle>
    </a:lastCol>
    <a:firstCol>
      <a:tcTxStyle b="on">
        <a:fontRef idx="minor">
          <a:prstClr val="black"/>
        </a:fontRef>
        <a:schemeClr val="lt1"/>
      </a:tcTxStyle>
      <a:tcStyle>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0"/>
    <p:restoredTop sz="0"/>
  </p:normalViewPr>
  <p:slideViewPr>
    <p:cSldViewPr>
      <p:cViewPr>
        <p:scale>
          <a:sx n="100" d="100"/>
          <a:sy n="100"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tags" Target="tags/tag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heme" Target="theme/theme3.xml" /><Relationship Id="rId8" Type="http://schemas.openxmlformats.org/officeDocument/2006/relationships/tableStyles" Target="tableStyles.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ヘッダー プレースホルダー 1"/>
          <p:cNvSpPr>
            <a:spLocks noGrp="1"/>
          </p:cNvSpPr>
          <p:nvPr>
            <p:ph type="hdr" sz="quarter"/>
          </p:nvPr>
        </p:nvSpPr>
        <p:spPr>
          <a:xfrm>
            <a:off x="0" y="0"/>
            <a:ext cx="4301277" cy="341246"/>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168" y="0"/>
            <a:ext cx="4302874" cy="341246"/>
          </a:xfrm>
          <a:prstGeom prst="rect">
            <a:avLst/>
          </a:prstGeom>
        </p:spPr>
        <p:txBody>
          <a:bodyPr vert="horz" lIns="92107" tIns="46053" rIns="92107" bIns="46053" rtlCol="0"/>
          <a:lstStyle>
            <a:lvl1pPr algn="r">
              <a:defRPr sz="1200"/>
            </a:lvl1pPr>
          </a:lstStyle>
          <a:p>
            <a:fld id="{6FD09214-43DC-4298-A5EE-7433EA1E2B3B}" type="datetimeFigureOut">
              <a:rPr kumimoji="1" lang="ja-JP" altLang="en-US" smtClean="0"/>
              <a:t>2020/10/5</a:t>
            </a:fld>
            <a:endParaRPr kumimoji="1" lang="ja-JP" altLang="en-US"/>
          </a:p>
        </p:txBody>
      </p:sp>
      <p:sp>
        <p:nvSpPr>
          <p:cNvPr id="4" name="スライド イメージ プレースホルダー 3"/>
          <p:cNvSpPr>
            <a:spLocks noGrp="1" noRot="1" noChangeAspect="1"/>
          </p:cNvSpPr>
          <p:nvPr>
            <p:ph type="sldImg" idx="2"/>
          </p:nvPr>
        </p:nvSpPr>
        <p:spPr>
          <a:xfrm>
            <a:off x="4154488" y="849313"/>
            <a:ext cx="1619250" cy="2293937"/>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993462" y="3271471"/>
            <a:ext cx="7941310" cy="2677096"/>
          </a:xfrm>
          <a:prstGeom prst="rect">
            <a:avLst/>
          </a:prstGeom>
        </p:spPr>
        <p:txBody>
          <a:bodyPr vert="horz" lIns="92107" tIns="46053" rIns="92107" bIns="460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429"/>
            <a:ext cx="4301277" cy="341246"/>
          </a:xfrm>
          <a:prstGeom prst="rect">
            <a:avLst/>
          </a:prstGeom>
        </p:spPr>
        <p:txBody>
          <a:bodyPr vert="horz" lIns="92107" tIns="46053" rIns="92107" bIns="460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168" y="6456429"/>
            <a:ext cx="4302874" cy="341246"/>
          </a:xfrm>
          <a:prstGeom prst="rect">
            <a:avLst/>
          </a:prstGeom>
        </p:spPr>
        <p:txBody>
          <a:bodyPr vert="horz" lIns="92107" tIns="46053" rIns="92107" bIns="46053" rtlCol="0" anchor="b"/>
          <a:lstStyle>
            <a:lvl1pPr algn="r">
              <a:defRPr sz="1200"/>
            </a:lvl1pPr>
          </a:lstStyle>
          <a:p>
            <a:fld id="{0F1BF053-8668-40A8-8747-6CAE7D6EC343}" type="slidenum">
              <a:rPr kumimoji="1" lang="ja-JP" altLang="en-US" smtClean="0"/>
              <a:t>‹#›</a:t>
            </a:fld>
            <a:endParaRPr kumimoji="1" lang="ja-JP" altLang="en-US"/>
          </a:p>
        </p:txBody>
      </p:sp>
    </p:spTree>
    <p:extLst>
      <p:ext uri="{BB962C8B-B14F-4D97-AF65-F5344CB8AC3E}">
        <p14:creationId xmlns:p14="http://schemas.microsoft.com/office/powerpoint/2010/main" val="883557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F1BF053-8668-40A8-8747-6CAE7D6EC343}" type="slidenum">
              <a:rPr kumimoji="1" lang="ja-JP" altLang="en-US" smtClean="0"/>
              <a:t>1</a:t>
            </a:fld>
            <a:endParaRPr kumimoji="1" lang="ja-JP" altLang="en-US"/>
          </a:p>
        </p:txBody>
      </p:sp>
    </p:spTree>
    <p:extLst>
      <p:ext uri="{BB962C8B-B14F-4D97-AF65-F5344CB8AC3E}">
        <p14:creationId xmlns:p14="http://schemas.microsoft.com/office/powerpoint/2010/main" val="4281068198"/>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タイトル スライド">
    <p:spTree>
      <p:nvGrpSpPr>
        <p:cNvPr id="1" name=""/>
        <p:cNvGrpSpPr/>
        <p:nvPr/>
      </p:nvGrpSpPr>
      <p:grpSpPr>
        <a:xfrm>
          <a:off x="0" y="0"/>
          <a: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
        <p:nvSpPr>
          <p:cNvPr id="7" name="テキスト ボックス 6"/>
          <p:cNvSpPr txBox="1"/>
          <p:nvPr userDrawn="1"/>
        </p:nvSpPr>
        <p:spPr>
          <a:xfrm>
            <a:off x="0" y="2"/>
            <a:ext cx="922514" cy="536212"/>
          </a:xfrm>
          <a:prstGeom prst="rect">
            <a:avLst/>
          </a:prstGeom>
          <a:noFill/>
        </p:spPr>
        <p:txBody>
          <a:bodyPr wrap="square" lIns="104306" tIns="52153" rIns="104306" bIns="52153" rtlCol="0">
            <a:spAutoFit/>
          </a:bodyPr>
          <a:lstStyle>
            <a:defPPr>
              <a:defRPr lang="ja-JP"/>
            </a:defPPr>
          </a:lstStyle>
          <a:p>
            <a:r>
              <a:rPr kumimoji="1" lang="ja-JP" altLang="en-US" sz="1400"/>
              <a:t>機密性○情報</a:t>
            </a:r>
          </a:p>
        </p:txBody>
      </p:sp>
      <p:sp>
        <p:nvSpPr>
          <p:cNvPr id="8" name="テキスト ボックス 7"/>
          <p:cNvSpPr txBox="1"/>
          <p:nvPr userDrawn="1"/>
        </p:nvSpPr>
        <p:spPr>
          <a:xfrm>
            <a:off x="6936470" y="2"/>
            <a:ext cx="624793" cy="536212"/>
          </a:xfrm>
          <a:prstGeom prst="rect">
            <a:avLst/>
          </a:prstGeom>
          <a:noFill/>
        </p:spPr>
        <p:txBody>
          <a:bodyPr wrap="square" lIns="104306" tIns="52153" rIns="104306" bIns="52153" rtlCol="0">
            <a:spAutoFit/>
          </a:bodyPr>
          <a:lstStyle>
            <a:defPPr>
              <a:defRPr lang="ja-JP"/>
            </a:defPPr>
          </a:lstStyle>
          <a:p>
            <a:r>
              <a:rPr kumimoji="1" lang="ja-JP" altLang="en-US" sz="1400"/>
              <a:t>○○限り</a:t>
            </a: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タイトルと縦書きテキスト">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縦書きタイトルと縦書きテキスト">
    <p:spTree>
      <p:nvGrpSpPr>
        <p:cNvPr id="1" name=""/>
        <p:cNvGrpSpPr/>
        <p:nvPr/>
      </p:nvGrpSpPr>
      <p:grpSpPr>
        <a:xfrm>
          <a:off x="0" y="0"/>
          <a:ext cx="0" cy="0"/>
        </a:xfrm>
      </p:grpSpPr>
      <p:sp>
        <p:nvSpPr>
          <p:cNvPr id="2" name="縦書きタイトル 1"/>
          <p:cNvSpPr>
            <a:spLocks noGrp="1"/>
          </p:cNvSpPr>
          <p:nvPr>
            <p:ph type="title" orient="vert"/>
          </p:nvPr>
        </p:nvSpPr>
        <p:spPr>
          <a:xfrm>
            <a:off x="5481916" y="428233"/>
            <a:ext cx="1701284" cy="912404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378063" y="428233"/>
            <a:ext cx="4977832" cy="912404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タイトルと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セクション見出し">
    <p:spTree>
      <p:nvGrpSpPr>
        <p:cNvPr id="1" name=""/>
        <p:cNvGrpSpPr/>
        <p:nvPr/>
      </p:nvGrpSpPr>
      <p:grpSpPr>
        <a:xfrm>
          <a:off x="0" y="0"/>
          <a: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2 つの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378063" y="2495127"/>
            <a:ext cx="3339558" cy="7057150"/>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3642" y="2495127"/>
            <a:ext cx="3339558" cy="7057150"/>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較">
    <p:spTree>
      <p:nvGrpSpPr>
        <p:cNvPr id="1" name=""/>
        <p:cNvGrpSpPr/>
        <p:nvPr/>
      </p:nvGrpSpPr>
      <p:grpSpPr>
        <a:xfrm>
          <a:off x="0" y="0"/>
          <a: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タイトルのみ">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白紙">
    <p:spTree>
      <p:nvGrpSpPr>
        <p:cNvPr id="1" name=""/>
        <p:cNvGrpSpPr/>
        <p:nvPr/>
      </p:nvGrpSpPr>
      <p:grpSpPr>
        <a:xfrm>
          <a:off x="0" y="0"/>
          <a: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タイトル付きのコンテンツ">
    <p:spTree>
      <p:nvGrpSpPr>
        <p:cNvPr id="1" name=""/>
        <p:cNvGrpSpPr/>
        <p:nvPr/>
      </p:nvGrpSpPr>
      <p:grpSpPr>
        <a:xfrm>
          <a:off x="0" y="0"/>
          <a: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タイトル付きの図">
    <p:spTree>
      <p:nvGrpSpPr>
        <p:cNvPr id="1" name=""/>
        <p:cNvGrpSpPr/>
        <p:nvPr/>
      </p:nvGrpSpPr>
      <p:grpSpPr>
        <a:xfrm>
          <a:off x="0" y="0"/>
          <a: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t>2020/10/5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t>‹#›</a:t>
            </a:fld>
            <a:endParaRPr kumimoji="1" lang="ja-JP"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2" name="タイトル プレースホルダ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defPPr>
              <a:defRPr lang="ja-JP"/>
            </a:defPPr>
            <a:lvl1pPr marL="0" algn="l" defTabSz="1043056" rtl="0" eaLnBrk="1" latinLnBrk="0" hangingPunct="1">
              <a:defRPr kumimoji="1" sz="1400" kern="1200">
                <a:solidFill>
                  <a:schemeClr val="tx1">
                    <a:tint val="75000"/>
                  </a:schemeClr>
                </a:solidFill>
                <a:latin typeface="+mn-lt"/>
                <a:ea typeface="+mn-ea"/>
                <a:cs typeface="+mn-cs"/>
              </a:defRPr>
            </a:lvl1pPr>
          </a:lstStyle>
          <a:p>
            <a:fld id="{6B61C509-C240-40A6-BB1A-64BE214C778E}" type="datetimeFigureOut">
              <a:rPr kumimoji="1" lang="ja-JP" altLang="en-US" smtClean="0"/>
              <a:t>2020/10/5</a:t>
            </a:fld>
            <a:endParaRPr kumimoji="1" lang="ja-JP" altLang="en-US"/>
          </a:p>
        </p:txBody>
      </p:sp>
      <p:sp>
        <p:nvSpPr>
          <p:cNvPr id="5" name="フッター プレースホルダ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defPPr>
              <a:defRPr lang="ja-JP"/>
            </a:defPPr>
            <a:lvl1pPr marL="0" algn="ctr" defTabSz="1043056" rtl="0" eaLnBrk="1" latinLnBrk="0" hangingPunct="1">
              <a:defRPr kumimoji="1" sz="1400" kern="1200">
                <a:solidFill>
                  <a:schemeClr val="tx1">
                    <a:tint val="75000"/>
                  </a:schemeClr>
                </a:solidFill>
                <a:latin typeface="+mn-lt"/>
                <a:ea typeface="+mn-ea"/>
                <a:cs typeface="+mn-cs"/>
              </a:defRPr>
            </a:lvl1pPr>
          </a:lstStyle>
          <a:p>
            <a:endParaRPr kumimoji="1" lang="ja-JP" altLang="en-US"/>
          </a:p>
        </p:txBody>
      </p:sp>
      <p:sp>
        <p:nvSpPr>
          <p:cNvPr id="6" name="スライド番号プレースホルダ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defPPr>
              <a:defRPr lang="ja-JP"/>
            </a:defPPr>
            <a:lvl1pPr marL="0" algn="r" defTabSz="1043056" rtl="0" eaLnBrk="1" latinLnBrk="0" hangingPunct="1">
              <a:defRPr kumimoji="1" sz="1400" kern="1200">
                <a:solidFill>
                  <a:schemeClr val="tx1">
                    <a:tint val="75000"/>
                  </a:schemeClr>
                </a:solidFill>
                <a:latin typeface="+mn-lt"/>
                <a:ea typeface="+mn-ea"/>
                <a:cs typeface="+mn-cs"/>
              </a:defRPr>
            </a:lvl1pPr>
          </a:lstStyle>
          <a:p>
            <a:fld id="{64452A23-BFEA-43FD-98FB-69091C0AE9E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8" name="テキスト ボックス 17"/>
          <p:cNvSpPr txBox="1"/>
          <p:nvPr/>
        </p:nvSpPr>
        <p:spPr>
          <a:xfrm>
            <a:off x="223663" y="2887790"/>
            <a:ext cx="7105824" cy="1416033"/>
          </a:xfrm>
          <a:prstGeom prst="rect">
            <a:avLst/>
          </a:prstGeom>
          <a:solidFill>
            <a:schemeClr val="bg1"/>
          </a:solidFill>
          <a:ln w="38100">
            <a:solidFill>
              <a:schemeClr val="tx2">
                <a:lumMod val="60000"/>
                <a:lumOff val="40000"/>
              </a:schemeClr>
            </a:solidFill>
          </a:ln>
        </p:spPr>
        <p:txBody>
          <a:bodyPr wrap="square" lIns="122177" tIns="61089" rIns="122177" bIns="61089" rtlCol="0">
            <a:spAutoFit/>
          </a:bodyPr>
          <a:lstStyle>
            <a:defPPr>
              <a:defRPr lang="ja-JP"/>
            </a:defPPr>
          </a:lstStyle>
          <a:p>
            <a:pPr marL="216000" indent="-457200" algn="l" defTabSz="1043056">
              <a:buNone/>
              <a:defRPr kumimoji="1" sz="2100" b="0" i="0" normalizeH="0" noProof="0">
                <a:uLnTx/>
                <a:uFillTx/>
                <a:latin typeface="+mn-lt"/>
                <a:ea typeface="+mn-ea"/>
                <a:cs typeface="+mn-cs"/>
              </a:defRPr>
            </a:pP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１．ハウスの被覆資材の破れや隙間の点検、補修等により、保温性向上に努める。</a:t>
            </a:r>
            <a:endParaRPr lang="en-US" altLang="ja-JP" sz="1400">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endParaRPr>
          </a:p>
          <a:p>
            <a:pPr marL="0" algn="l" defTabSz="1043056">
              <a:buNone/>
              <a:defRPr kumimoji="1" sz="2100" b="0" i="0" normalizeH="0" noProof="0">
                <a:uLnTx/>
                <a:uFillTx/>
                <a:latin typeface="+mn-lt"/>
                <a:ea typeface="+mn-ea"/>
                <a:cs typeface="+mn-cs"/>
              </a:defRPr>
            </a:pP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２．谷樋など荷重が集中すると思われる部分を特に補強する。</a:t>
            </a:r>
            <a:endParaRPr lang="en-US" altLang="ja-JP" sz="1400">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lgn="l" defTabSz="1043056">
              <a:buNone/>
              <a:defRPr kumimoji="1" sz="2100" b="0" i="0" normalizeH="0" noProof="0">
                <a:uLnTx/>
                <a:uFillTx/>
                <a:latin typeface="+mn-lt"/>
                <a:ea typeface="+mn-ea"/>
                <a:cs typeface="+mn-cs"/>
              </a:defRPr>
            </a:pP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３．基礎部分が腐食している場合は、パイプの交換や補強資材により、強化を図る。</a:t>
            </a:r>
            <a:endParaRPr lang="en-US" altLang="ja-JP" sz="1400">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lgn="l" defTabSz="1043056">
              <a:buNone/>
              <a:defRPr kumimoji="1" sz="2100" b="0" i="0" normalizeH="0" noProof="0">
                <a:uLnTx/>
                <a:uFillTx/>
                <a:latin typeface="+mn-lt"/>
                <a:ea typeface="+mn-ea"/>
                <a:cs typeface="+mn-cs"/>
              </a:defRPr>
            </a:pP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４．基礎の沈下を防ぐため、谷樋からのオーバーフロー防止対策を講ずる等、施設の</a:t>
            </a:r>
            <a:endParaRPr lang="en-US" altLang="ja-JP" sz="1400">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lgn="l" defTabSz="1043056">
              <a:buNone/>
              <a:defRPr kumimoji="1" sz="2100" b="0" i="0" normalizeH="0" noProof="0">
                <a:uLnTx/>
                <a:uFillTx/>
                <a:latin typeface="+mn-lt"/>
                <a:ea typeface="+mn-ea"/>
                <a:cs typeface="+mn-cs"/>
              </a:defRPr>
            </a:pPr>
            <a:r>
              <a:rPr kumimoji="1" lang="en-US" altLang="ja-JP"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保守管理と構造強化に努める。</a:t>
            </a:r>
            <a:endParaRPr lang="en-US" altLang="ja-JP" sz="1400">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lgn="l" defTabSz="1043056">
              <a:buNone/>
              <a:defRPr kumimoji="1" sz="2100" b="0" i="0" normalizeH="0" noProof="0">
                <a:uLnTx/>
                <a:uFillTx/>
                <a:latin typeface="+mn-lt"/>
                <a:ea typeface="+mn-ea"/>
                <a:cs typeface="+mn-cs"/>
              </a:defRPr>
            </a:pPr>
            <a:r>
              <a:rPr kumimoji="1" lang="ja-JP" altLang="en-US" sz="1400" b="0" i="0" normalizeH="0" noProof="0">
                <a:uLnTx/>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rPr>
              <a:t>５．停電した場合に備え、かん水に必要な水をタンクに貯めておく。</a:t>
            </a:r>
            <a:endParaRPr lang="en-US" altLang="ja-JP" sz="1400">
              <a:uFill>
                <a:solidFill>
                  <a:srgbClr val="FF0066"/>
                </a:solidFill>
              </a:u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231779" y="1900359"/>
            <a:ext cx="7079668" cy="536305"/>
          </a:xfrm>
          <a:prstGeom prst="rect">
            <a:avLst/>
          </a:prstGeom>
          <a:noFill/>
          <a:ln w="38100">
            <a:noFill/>
          </a:ln>
        </p:spPr>
        <p:txBody>
          <a:bodyPr wrap="square" lIns="122177" tIns="61089" rIns="122177" bIns="61089" rtlCol="0">
            <a:spAutoFit/>
          </a:bodyPr>
          <a:lstStyle>
            <a:defPPr>
              <a:defRPr lang="ja-JP"/>
            </a:defPPr>
          </a:lstStyle>
          <a:p>
            <a:pPr marL="0" algn="l" defTabSz="1043056">
              <a:lnSpc>
                <a:spcPts val="1600"/>
              </a:lnSpc>
              <a:buNone/>
              <a:defRPr kumimoji="1" sz="21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rPr>
              <a:t>　常に</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気象情報を注視し、日頃からの点検・保守管理を実施しましょう。また、低気圧が襲来し大雪が予想される前にはチェックリストを参考に被害防止に努めましょう。</a:t>
            </a:r>
            <a:endParaRPr lang="en-US" altLang="ja-JP"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215358" y="4841624"/>
            <a:ext cx="7105825" cy="985146"/>
          </a:xfrm>
          <a:prstGeom prst="rect">
            <a:avLst/>
          </a:prstGeom>
          <a:solidFill>
            <a:schemeClr val="bg1"/>
          </a:solidFill>
          <a:ln w="38100">
            <a:solidFill>
              <a:schemeClr val="accent6">
                <a:lumMod val="75000"/>
              </a:schemeClr>
            </a:solidFill>
          </a:ln>
        </p:spPr>
        <p:txBody>
          <a:bodyPr wrap="square" lIns="122177" tIns="61089" rIns="122177" bIns="61089" rtlCol="0">
            <a:spAutoFit/>
          </a:bodyPr>
          <a:lstStyle>
            <a:defPPr>
              <a:defRPr lang="ja-JP"/>
            </a:defPPr>
          </a:lstStyle>
          <a:p>
            <a:pPr marL="0" algn="l" defTabSz="1043056">
              <a:buNone/>
              <a:defRPr kumimoji="1" sz="21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チェックリストを活用して、保守管理を確認する。</a:t>
            </a:r>
          </a:p>
          <a:p>
            <a:pPr marL="0" algn="l" defTabSz="1043056">
              <a:buNone/>
              <a:defRPr kumimoji="1" sz="21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積雪前に内部被覆を開放した上で暖房を行い、融雪対策に努める。</a:t>
            </a:r>
          </a:p>
          <a:p>
            <a:pPr marL="0" algn="l" defTabSz="1043056">
              <a:buNone/>
              <a:defRPr kumimoji="1" sz="21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積雪深がハウスの耐雪強度を大きく上回る場合は、被覆資材を切断除去する</a:t>
            </a:r>
            <a:endParaRPr lang="en-US" altLang="ja-JP" sz="1400">
              <a:latin typeface="メイリオ" panose="020b0604030504040204" pitchFamily="50" charset="-128"/>
              <a:ea typeface="メイリオ" panose="020b0604030504040204" pitchFamily="50" charset="-128"/>
              <a:cs typeface="メイリオ" panose="020b0604030504040204" pitchFamily="50" charset="-128"/>
            </a:endParaRPr>
          </a:p>
          <a:p>
            <a:pPr marL="0" algn="l" defTabSz="1043056">
              <a:buNone/>
              <a:defRPr kumimoji="1" sz="2100" b="0" i="0" normalizeH="0" noProof="0">
                <a:uLnTx/>
                <a:uFillTx/>
                <a:latin typeface="+mn-lt"/>
                <a:ea typeface="+mn-ea"/>
                <a:cs typeface="+mn-cs"/>
              </a:defRPr>
            </a:pPr>
            <a:r>
              <a:rPr kumimoji="1" lang="en-US" altLang="ja-JP"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ことで施設への積雪を防ぐ。</a:t>
            </a:r>
          </a:p>
        </p:txBody>
      </p:sp>
      <p:sp>
        <p:nvSpPr>
          <p:cNvPr id="13" name="正方形/長方形 12"/>
          <p:cNvSpPr/>
          <p:nvPr/>
        </p:nvSpPr>
        <p:spPr>
          <a:xfrm>
            <a:off x="211076" y="1480141"/>
            <a:ext cx="5081723" cy="455684"/>
          </a:xfrm>
          <a:prstGeom prst="rect">
            <a:avLst/>
          </a:prstGeom>
          <a:solidFill>
            <a:srgbClr val="00206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1pPr>
            <a:lvl2pPr marL="521528"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2pPr>
            <a:lvl3pPr marL="1043056"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3pPr>
            <a:lvl4pPr marL="1564584"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4pPr>
            <a:lvl5pPr marL="2086112"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5pPr>
            <a:lvl6pPr marL="2607640"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6pPr>
            <a:lvl7pPr marL="3129168"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7pPr>
            <a:lvl8pPr marL="3650696"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8pPr>
            <a:lvl9pPr marL="4172224"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9pPr>
          </a:lstStyle>
          <a:p>
            <a:pPr marL="0" algn="ctr" defTabSz="1043056">
              <a:lnSpc>
                <a:spcPts val="2000"/>
              </a:lnSpc>
              <a:buNone/>
              <a:defRPr kumimoji="1" sz="2100" b="0" i="0" normalizeH="0" noProof="0">
                <a:uLnTx/>
                <a:uFillTx/>
                <a:latin typeface="Calibri"/>
                <a:ea typeface="Arial" pitchFamily="34" charset="0"/>
                <a:cs typeface="Arial" pitchFamily="34" charset="0"/>
              </a:defRPr>
            </a:pPr>
            <a:r>
              <a:rPr kumimoji="1" lang="ja-JP" altLang="en-US" sz="2000" b="1" i="0" normalizeH="0" noProof="0">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雪害被害防止に向けた技術対策</a:t>
            </a:r>
          </a:p>
        </p:txBody>
      </p:sp>
      <p:sp>
        <p:nvSpPr>
          <p:cNvPr id="16" name="テキスト ボックス 15"/>
          <p:cNvSpPr txBox="1"/>
          <p:nvPr/>
        </p:nvSpPr>
        <p:spPr>
          <a:xfrm>
            <a:off x="211076" y="2555156"/>
            <a:ext cx="2269328" cy="349702"/>
          </a:xfrm>
          <a:prstGeom prst="rect">
            <a:avLst/>
          </a:prstGeom>
          <a:solidFill>
            <a:schemeClr val="tx2">
              <a:lumMod val="60000"/>
              <a:lumOff val="40000"/>
            </a:schemeClr>
          </a:solidFill>
          <a:ln w="38100">
            <a:noFill/>
          </a:ln>
        </p:spPr>
        <p:txBody>
          <a:bodyPr wrap="square" lIns="36000" tIns="36000" rIns="36000" bIns="36000" rtlCol="0">
            <a:spAutoFit/>
          </a:bodyPr>
          <a:lstStyle>
            <a:defPPr>
              <a:defRPr lang="ja-JP"/>
            </a:defPPr>
          </a:lstStyle>
          <a:p>
            <a:pPr marL="216000" indent="-457200" algn="l" defTabSz="1043056">
              <a:buNone/>
              <a:defRPr kumimoji="1" sz="2100" b="0" i="0" normalizeH="0" noProof="0">
                <a:uLnTx/>
                <a:uFillTx/>
                <a:latin typeface="+mn-lt"/>
                <a:ea typeface="+mn-ea"/>
                <a:cs typeface="+mn-cs"/>
              </a:defRPr>
            </a:pPr>
            <a:r>
              <a:rPr kumimoji="1" lang="ja-JP" altLang="en-US" sz="1800" b="1" i="0" normalizeH="0" noProof="0">
                <a:solidFill>
                  <a:schemeClr val="bg1"/>
                </a:solidFill>
                <a:uLnTx/>
                <a:uFillTx/>
                <a:latin typeface="+mn-ea"/>
              </a:rPr>
              <a:t>　</a:t>
            </a:r>
            <a:r>
              <a:rPr kumimoji="1" lang="ja-JP" altLang="en-US" sz="1600" b="1" i="0" normalizeH="0" noProof="0">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事前の対策</a:t>
            </a:r>
            <a:endParaRPr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199384" y="4484330"/>
            <a:ext cx="2269328" cy="349702"/>
          </a:xfrm>
          <a:prstGeom prst="rect">
            <a:avLst/>
          </a:prstGeom>
          <a:solidFill>
            <a:schemeClr val="accent6">
              <a:lumMod val="75000"/>
            </a:schemeClr>
          </a:solidFill>
          <a:ln w="38100">
            <a:noFill/>
          </a:ln>
        </p:spPr>
        <p:txBody>
          <a:bodyPr wrap="square" lIns="36000" tIns="36000" rIns="36000" bIns="36000" rtlCol="0">
            <a:spAutoFit/>
          </a:bodyPr>
          <a:lstStyle>
            <a:defPPr>
              <a:defRPr lang="ja-JP"/>
            </a:defPPr>
          </a:lstStyle>
          <a:p>
            <a:pPr marL="216000" indent="-457200" algn="l" defTabSz="1043056">
              <a:buNone/>
              <a:defRPr kumimoji="1" sz="2100" b="0" i="0" normalizeH="0" noProof="0">
                <a:uLnTx/>
                <a:uFillTx/>
                <a:latin typeface="+mn-lt"/>
                <a:ea typeface="+mn-ea"/>
                <a:cs typeface="+mn-cs"/>
              </a:defRPr>
            </a:pPr>
            <a:r>
              <a:rPr kumimoji="1" lang="ja-JP" altLang="en-US" sz="1800" b="1" i="0" normalizeH="0" noProof="0">
                <a:solidFill>
                  <a:schemeClr val="bg1"/>
                </a:solidFill>
                <a:uLnTx/>
                <a:uFillTx/>
                <a:latin typeface="+mn-ea"/>
              </a:rPr>
              <a:t>　</a:t>
            </a:r>
            <a:r>
              <a:rPr kumimoji="1" lang="ja-JP" altLang="en-US" sz="1600" b="1" i="0" normalizeH="0" noProof="0">
                <a:solidFill>
                  <a:schemeClr val="bg1"/>
                </a:solidFill>
                <a:uLnTx/>
                <a:uFillTx/>
                <a:latin typeface="+mn-ea"/>
              </a:rPr>
              <a:t>降雪</a:t>
            </a:r>
            <a:r>
              <a:rPr kumimoji="1" lang="ja-JP" altLang="en-US" sz="1600" b="1" i="0" normalizeH="0" noProof="0">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直前からの対策</a:t>
            </a:r>
            <a:endParaRPr lang="en-US" altLang="ja-JP" sz="16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5ECC60F2-E95E-4C5B-A677-3C47961D2796}"/>
              </a:ext>
            </a:extLst>
          </p:cNvPr>
          <p:cNvSpPr/>
          <p:nvPr/>
        </p:nvSpPr>
        <p:spPr>
          <a:xfrm>
            <a:off x="158538" y="713805"/>
            <a:ext cx="7079667" cy="492443"/>
          </a:xfrm>
          <a:prstGeom prst="rect">
            <a:avLst/>
          </a:prstGeom>
        </p:spPr>
        <p:txBody>
          <a:bodyPr wrap="square">
            <a:spAutoFit/>
          </a:bodyPr>
          <a:lstStyle>
            <a:defPPr>
              <a:defRPr lang="ja-JP"/>
            </a:defPPr>
          </a:lstStyle>
          <a:p>
            <a:pPr marL="0" algn="l" defTabSz="1043056">
              <a:buNone/>
              <a:defRPr kumimoji="1" sz="2100" b="0" i="0" normalizeH="0" noProof="0">
                <a:uLnTx/>
                <a:uFillTx/>
                <a:latin typeface="+mn-lt"/>
                <a:ea typeface="+mn-ea"/>
                <a:cs typeface="+mn-cs"/>
              </a:defRPr>
            </a:pPr>
            <a:r>
              <a:rPr kumimoji="1" lang="ja-JP" altLang="en-US" sz="1300" b="0" i="0" normalizeH="0" noProof="0">
                <a:uLnTx/>
                <a:uFillTx/>
                <a:latin typeface="メイリオ" panose="020b0604030504040204" pitchFamily="50" charset="-128"/>
                <a:ea typeface="メイリオ" panose="020b0604030504040204" pitchFamily="50" charset="-128"/>
              </a:rPr>
              <a:t>農業用ハウスを大雪等の災害から守るため、保守管理や補強は重要です。</a:t>
            </a:r>
            <a:endParaRPr lang="en-US" altLang="ja-JP" sz="1300">
              <a:latin typeface="メイリオ" panose="020b0604030504040204" pitchFamily="50" charset="-128"/>
              <a:ea typeface="メイリオ" panose="020b0604030504040204" pitchFamily="50" charset="-128"/>
            </a:endParaRPr>
          </a:p>
          <a:p>
            <a:pPr marL="0" algn="l" defTabSz="1043056">
              <a:buNone/>
              <a:defRPr kumimoji="1" sz="2100" b="0" i="0" normalizeH="0" noProof="0">
                <a:uLnTx/>
                <a:uFillTx/>
                <a:latin typeface="+mn-lt"/>
                <a:ea typeface="+mn-ea"/>
                <a:cs typeface="+mn-cs"/>
              </a:defRPr>
            </a:pPr>
            <a:r>
              <a:rPr kumimoji="1" lang="ja-JP" altLang="en-US" sz="1300" b="0" i="0" normalizeH="0" noProof="0">
                <a:uLnTx/>
                <a:uFillTx/>
                <a:latin typeface="メイリオ" panose="020b0604030504040204" pitchFamily="50" charset="-128"/>
                <a:ea typeface="メイリオ" panose="020b0604030504040204" pitchFamily="50" charset="-128"/>
              </a:rPr>
              <a:t>各種被害防止技術につきましては、下記</a:t>
            </a:r>
            <a:r>
              <a:rPr kumimoji="1" lang="en-US" altLang="ja-JP" sz="1300" b="0" i="0" normalizeH="0" noProof="0">
                <a:uLnTx/>
                <a:uFillTx/>
                <a:latin typeface="メイリオ" panose="020b0604030504040204" pitchFamily="50" charset="-128"/>
                <a:ea typeface="メイリオ" panose="020b0604030504040204" pitchFamily="50" charset="-128"/>
              </a:rPr>
              <a:t>URL</a:t>
            </a:r>
            <a:r>
              <a:rPr kumimoji="1" lang="ja-JP" altLang="en-US" sz="1300" b="0" i="0" normalizeH="0" noProof="0">
                <a:uLnTx/>
                <a:uFillTx/>
                <a:latin typeface="メイリオ" panose="020b0604030504040204" pitchFamily="50" charset="-128"/>
                <a:ea typeface="メイリオ" panose="020b0604030504040204" pitchFamily="50" charset="-128"/>
              </a:rPr>
              <a:t>を参考に対策に努めましょう。</a:t>
            </a:r>
            <a:endParaRPr lang="en-US" altLang="ja-JP" sz="130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E91A43C6-0964-4500-A118-54CAF37F48E7}"/>
              </a:ext>
            </a:extLst>
          </p:cNvPr>
          <p:cNvSpPr/>
          <p:nvPr/>
        </p:nvSpPr>
        <p:spPr>
          <a:xfrm>
            <a:off x="158538" y="1139250"/>
            <a:ext cx="6954815" cy="292388"/>
          </a:xfrm>
          <a:prstGeom prst="rect">
            <a:avLst/>
          </a:prstGeom>
        </p:spPr>
        <p:txBody>
          <a:bodyPr wrap="square">
            <a:spAutoFit/>
          </a:bodyPr>
          <a:lstStyle>
            <a:defPPr>
              <a:defRPr lang="ja-JP"/>
            </a:defPPr>
          </a:lstStyle>
          <a:p>
            <a:pPr marL="0" algn="l" defTabSz="1043056">
              <a:buNone/>
              <a:defRPr kumimoji="1" sz="2100" b="0" i="0" normalizeH="0" noProof="0">
                <a:uLnTx/>
                <a:uFillTx/>
                <a:latin typeface="+mn-lt"/>
                <a:ea typeface="+mn-ea"/>
                <a:cs typeface="+mn-cs"/>
              </a:defRPr>
            </a:pPr>
            <a:r>
              <a:rPr kumimoji="1" lang="en-US" altLang="ja-JP" sz="1300" b="0" i="0" u="sng" normalizeH="0" noProof="0">
                <a:uLnTx/>
                <a:uFillTx/>
                <a:latin typeface="メイリオ" panose="020b0604030504040204" pitchFamily="50" charset="-128"/>
                <a:ea typeface="メイリオ" panose="020b0604030504040204" pitchFamily="50" charset="-128"/>
              </a:rPr>
              <a:t>URL</a:t>
            </a:r>
            <a:r>
              <a:rPr kumimoji="1" lang="ja-JP" altLang="en-US" sz="1300" b="0" i="0" u="sng" normalizeH="0" noProof="0">
                <a:uLnTx/>
                <a:uFillTx/>
                <a:latin typeface="メイリオ" panose="020b0604030504040204" pitchFamily="50" charset="-128"/>
                <a:ea typeface="メイリオ" panose="020b0604030504040204" pitchFamily="50" charset="-128"/>
              </a:rPr>
              <a:t>：</a:t>
            </a:r>
            <a:r>
              <a:rPr kumimoji="1" lang="en-US" altLang="ja-JP" sz="1300" b="0" i="0" u="sng" normalizeH="0" noProof="0">
                <a:uLnTx/>
                <a:uFillTx/>
                <a:latin typeface="メイリオ" panose="020b0604030504040204" pitchFamily="50" charset="-128"/>
                <a:ea typeface="メイリオ" panose="020b0604030504040204" pitchFamily="50" charset="-128"/>
              </a:rPr>
              <a:t>http://www.maff.go.jp/j/seisan/ryutu/engei/sisetsu/saigaitaisaku.html</a:t>
            </a:r>
            <a:endParaRPr lang="ja-JP" altLang="en-US" sz="1300" u="sng">
              <a:latin typeface="メイリオ" panose="020b0604030504040204" pitchFamily="50" charset="-128"/>
              <a:ea typeface="メイリオ" panose="020b0604030504040204" pitchFamily="50" charset="-128"/>
            </a:endParaRPr>
          </a:p>
        </p:txBody>
      </p:sp>
      <p:sp>
        <p:nvSpPr>
          <p:cNvPr id="2" name="フローチャート: 代替処理 1">
            <a:extLst>
              <a:ext uri="{FF2B5EF4-FFF2-40B4-BE49-F238E27FC236}">
                <a16:creationId xmlns:a16="http://schemas.microsoft.com/office/drawing/2014/main" id="{DCB92AF0-F154-40CC-897F-1E0677981A4C}"/>
              </a:ext>
            </a:extLst>
          </p:cNvPr>
          <p:cNvSpPr/>
          <p:nvPr/>
        </p:nvSpPr>
        <p:spPr>
          <a:xfrm>
            <a:off x="231779" y="187304"/>
            <a:ext cx="7079667" cy="445694"/>
          </a:xfrm>
          <a:prstGeom prst="flowChartAlternateProces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1pPr>
            <a:lvl2pPr marL="521528"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2pPr>
            <a:lvl3pPr marL="1043056"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3pPr>
            <a:lvl4pPr marL="1564584"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4pPr>
            <a:lvl5pPr marL="2086112"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5pPr>
            <a:lvl6pPr marL="2607640"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6pPr>
            <a:lvl7pPr marL="3129168"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7pPr>
            <a:lvl8pPr marL="3650696"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8pPr>
            <a:lvl9pPr marL="4172224" marR="0" indent="0" algn="l" defTabSz="1043056" rtl="0" eaLnBrk="1" fontAlgn="auto" latinLnBrk="0" hangingPunct="1">
              <a:lnSpc>
                <a:spcPct val="100000"/>
              </a:lnSpc>
              <a:spcBef>
                <a:spcPct val="0"/>
              </a:spcBef>
              <a:spcAft>
                <a:spcPct val="0"/>
              </a:spcAft>
              <a:buClrTx/>
              <a:buSzTx/>
              <a:buFontTx/>
              <a:buNone/>
              <a:defRPr kumimoji="1" sz="2100" b="0" i="0" u="none" strike="noStrike" kern="1200" cap="none" spc="0" normalizeH="0" baseline="0" noProof="0">
                <a:solidFill>
                  <a:schemeClr val="lt1"/>
                </a:solidFill>
                <a:uLnTx/>
                <a:uFillTx/>
                <a:latin typeface="Calibri"/>
                <a:ea typeface="Arial" pitchFamily="34" charset="0"/>
                <a:cs typeface="Arial" pitchFamily="34" charset="0"/>
                <a:sym typeface="Wingdings"/>
              </a:defRPr>
            </a:lvl9pPr>
          </a:lstStyle>
          <a:p>
            <a:pPr marL="0" algn="ctr" defTabSz="1043056">
              <a:buNone/>
              <a:defRPr kumimoji="1" sz="2100" b="0" i="0" normalizeH="0" noProof="0">
                <a:uLnTx/>
                <a:uFillTx/>
                <a:latin typeface="Calibri"/>
                <a:ea typeface="Arial" pitchFamily="34" charset="0"/>
                <a:cs typeface="Arial" pitchFamily="34" charset="0"/>
              </a:defRPr>
            </a:pPr>
            <a:r>
              <a:rPr kumimoji="1" lang="ja-JP" altLang="en-US" sz="2100" b="1" i="0" normalizeH="0" noProof="0">
                <a:uLnTx/>
                <a:uFillTx/>
                <a:latin typeface="メイリオ" panose="020b0604030504040204" pitchFamily="50" charset="-128"/>
                <a:ea typeface="メイリオ" panose="020b0604030504040204" pitchFamily="50" charset="-128"/>
              </a:rPr>
              <a:t>「災害に強い施設園芸づくり月間」（１１月）</a:t>
            </a:r>
          </a:p>
        </p:txBody>
      </p:sp>
      <p:graphicFrame>
        <p:nvGraphicFramePr>
          <p:cNvPr id="17" name="表 16">
            <a:extLst>
              <a:ext uri="{FF2B5EF4-FFF2-40B4-BE49-F238E27FC236}">
                <a16:creationId xmlns:a16="http://schemas.microsoft.com/office/drawing/2014/main" id="{EBD00F56-3FDA-4D97-A26F-3CDC00DDD662}"/>
              </a:ext>
            </a:extLst>
          </p:cNvPr>
          <p:cNvGraphicFramePr>
            <a:graphicFrameLocks noGrp="1"/>
          </p:cNvGraphicFramePr>
          <p:nvPr>
            <p:extLst>
              <p:ext uri="{D42A27DB-BD31-4B8C-83A1-F6EECF244321}">
                <p14:modId xmlns:p14="http://schemas.microsoft.com/office/powerpoint/2010/main" val="634761369"/>
              </p:ext>
            </p:extLst>
          </p:nvPr>
        </p:nvGraphicFramePr>
        <p:xfrm>
          <a:off x="191076" y="6030151"/>
          <a:ext cx="7118410" cy="4475945"/>
        </p:xfrm>
        <a:graphic>
          <a:graphicData uri="http://schemas.openxmlformats.org/drawingml/2006/table">
            <a:tbl>
              <a:tblPr firstRow="1" bandRow="1">
                <a:tableStyleId>{93296810-A885-4BE3-A3E7-6D5BEEA58F35}</a:tableStyleId>
              </a:tblPr>
              <a:tblGrid>
                <a:gridCol w="659247">
                  <a:extLst>
                    <a:ext uri="{9D8B030D-6E8A-4147-A177-3AD203B41FA5}">
                      <a16:colId xmlns:a16="http://schemas.microsoft.com/office/drawing/2014/main" val="20000"/>
                    </a:ext>
                  </a:extLst>
                </a:gridCol>
                <a:gridCol w="515913">
                  <a:extLst>
                    <a:ext uri="{9D8B030D-6E8A-4147-A177-3AD203B41FA5}">
                      <a16:colId xmlns:a16="http://schemas.microsoft.com/office/drawing/2014/main" val="20001"/>
                    </a:ext>
                  </a:extLst>
                </a:gridCol>
                <a:gridCol w="5943250">
                  <a:extLst>
                    <a:ext uri="{9D8B030D-6E8A-4147-A177-3AD203B41FA5}">
                      <a16:colId xmlns:a16="http://schemas.microsoft.com/office/drawing/2014/main" val="20002"/>
                    </a:ext>
                  </a:extLst>
                </a:gridCol>
              </a:tblGrid>
              <a:tr h="447595">
                <a:tc gridSpan="3">
                  <a:txBody>
                    <a:bodyPr/>
                    <a:lstStyle/>
                    <a:p>
                      <a:pPr algn="ctr"/>
                      <a:r>
                        <a:rPr kumimoji="1" lang="ja-JP" altLang="en-US" sz="2000">
                          <a:latin typeface="メイリオ" panose="020b0604030504040204" pitchFamily="50" charset="-128"/>
                          <a:ea typeface="メイリオ" panose="020b0604030504040204" pitchFamily="50" charset="-128"/>
                          <a:cs typeface="メイリオ" panose="020b0604030504040204" pitchFamily="50" charset="-128"/>
                        </a:rPr>
                        <a:t>降雪前のチェックリスト</a:t>
                      </a:r>
                    </a:p>
                  </a:txBody>
                  <a:tcPr anchor="ctr">
                    <a:solidFill>
                      <a:schemeClr val="tx2">
                        <a:lumMod val="40000"/>
                        <a:lumOff val="60000"/>
                      </a:schemeClr>
                    </a:solidFill>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0"/>
                  </a:ext>
                </a:extLst>
              </a:tr>
              <a:tr h="516455">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情報</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収集</a:t>
                      </a:r>
                    </a:p>
                  </a:txBody>
                  <a:tcPr anchor="ctr">
                    <a:lnR w="12700" cap="flat" cmpd="sng" algn="ctr">
                      <a:solidFill>
                        <a:schemeClr val="bg1"/>
                      </a:solidFill>
                      <a:prstDash val="solid"/>
                      <a:round/>
                      <a:headEnd type="none" w="med" len="med"/>
                      <a:tailEnd type="none" w="med" len="med"/>
                    </a:lnR>
                    <a:solidFill>
                      <a:srgbClr val="FFFF99"/>
                    </a:solidFill>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①</a:t>
                      </a:r>
                    </a:p>
                  </a:txBody>
                  <a:tcPr anchor="ctr">
                    <a:lnL w="12700" cap="flat" cmpd="sng" algn="ctr">
                      <a:solidFill>
                        <a:schemeClr val="bg1"/>
                      </a:solidFill>
                      <a:prstDash val="solid"/>
                      <a:round/>
                      <a:headEnd type="none" w="med" len="med"/>
                      <a:tailEnd type="none" w="med" len="med"/>
                    </a:lnL>
                    <a:solidFill>
                      <a:srgbClr val="FFFF99"/>
                    </a:solidFill>
                  </a:tcPr>
                </a:tc>
                <a:tc>
                  <a:txBody>
                    <a:bodyPr/>
                    <a:lstStyle/>
                    <a:p>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最新の気象情報、警報、注意報を常にチェックしてますか。</a:t>
                      </a:r>
                    </a:p>
                  </a:txBody>
                  <a:tcPr anchor="ctr">
                    <a:solidFill>
                      <a:srgbClr val="FFFF99"/>
                    </a:solidFill>
                  </a:tcPr>
                </a:tc>
                <a:extLst>
                  <a:ext uri="{0D108BD9-81ED-4DB2-BD59-A6C34878D82A}">
                    <a16:rowId xmlns:a16="http://schemas.microsoft.com/office/drawing/2014/main" val="10001"/>
                  </a:ext>
                </a:extLst>
              </a:tr>
              <a:tr h="309873">
                <a:tc rowSpan="3">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融</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雪</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準</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備</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②　</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暖房機の燃油残量は十分にありますか。</a:t>
                      </a:r>
                    </a:p>
                  </a:txBody>
                  <a:tcPr>
                    <a:lnB w="12700" cap="flat" cmpd="sng" algn="ctr">
                      <a:solidFill>
                        <a:schemeClr val="bg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309873">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③</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暖房機は正常に作動するか確認しましたか。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3"/>
                  </a:ext>
                </a:extLst>
              </a:tr>
              <a:tr h="516455">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④</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（発電機を持っている場合）非常用発電機を加温機、環境制御装置に接続し</a:t>
                      </a:r>
                      <a:r>
                        <a:rPr kumimoji="1" lang="ja-JP" altLang="en-US" sz="1200" b="0" i="0" u="none" strike="noStrike" kern="1200"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、動作確認を行いました</a:t>
                      </a: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309873">
                <a:tc rowSpan="7">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補</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強</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対</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策</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雪</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の</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滑</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落</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促</a:t>
                      </a:r>
                      <a:endParaRPr kumimoji="1" lang="en-US" altLang="ja-JP" sz="120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進</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ブレースや筋かいの留め金具に緩みがないか点検しましたか。</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5"/>
                  </a:ext>
                </a:extLst>
              </a:tr>
              <a:tr h="309873">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⑥</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基礎部、接続部分、谷の樋・柱に腐食・サビはありませんか。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tx2">
                        <a:lumMod val="40000"/>
                        <a:lumOff val="60000"/>
                      </a:schemeClr>
                    </a:solidFill>
                  </a:tcPr>
                </a:tc>
                <a:extLst>
                  <a:ext uri="{0D108BD9-81ED-4DB2-BD59-A6C34878D82A}">
                    <a16:rowId xmlns:a16="http://schemas.microsoft.com/office/drawing/2014/main" val="10006"/>
                  </a:ext>
                </a:extLst>
              </a:tr>
              <a:tr h="309873">
                <a:tc vMerge="1">
                  <a:txBody>
                    <a:bodyPr/>
                    <a:lstStyle/>
                    <a:p>
                      <a:endParaRPr kumimoji="1" lang="ja-JP" altLang="en-US" sz="1000"/>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⑦</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谷樋や排水路、ハウスの際などの残雪やゴミは取り除きましたか。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7"/>
                  </a:ext>
                </a:extLst>
              </a:tr>
              <a:tr h="309873">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⑧</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準備していた中柱をたてるなど応急的な補強はしましたか。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8"/>
                  </a:ext>
                </a:extLst>
              </a:tr>
              <a:tr h="309873">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⑨</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作物を栽培していないハウスは被覆資材を外しましたか。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9"/>
                  </a:ext>
                </a:extLst>
              </a:tr>
              <a:tr h="338284">
                <a:tc vMerge="1">
                  <a:txBody>
                    <a:bodyPr/>
                    <a:lstStyle/>
                    <a:p>
                      <a:endParaRPr kumimoji="1" lang="ja-JP" altLang="en-US" sz="100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⑩</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被覆材の表面に雪の滑落を妨げるような突出物はありませんか。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tx2">
                        <a:lumMod val="40000"/>
                        <a:lumOff val="60000"/>
                      </a:schemeClr>
                    </a:solidFill>
                  </a:tcPr>
                </a:tc>
                <a:extLst>
                  <a:ext uri="{0D108BD9-81ED-4DB2-BD59-A6C34878D82A}">
                    <a16:rowId xmlns:a16="http://schemas.microsoft.com/office/drawing/2014/main" val="10010"/>
                  </a:ext>
                </a:extLst>
              </a:tr>
              <a:tr h="488045">
                <a:tc vMerge="1">
                  <a:txBody>
                    <a:bodyPr/>
                    <a:lstStyle/>
                    <a:p>
                      <a:endParaRPr kumimoji="1" lang="ja-JP" altLang="en-US" sz="1000"/>
                    </a:p>
                  </a:txBody>
                  <a:tcPr>
                    <a:lnR w="12700" cap="flat" cmpd="sng" algn="ctr">
                      <a:solidFill>
                        <a:schemeClr val="bg1"/>
                      </a:solidFill>
                      <a:prstDash val="solid"/>
                      <a:round/>
                      <a:headEnd type="none" w="med" len="med"/>
                      <a:tailEnd type="none" w="med" len="med"/>
                    </a:lnR>
                  </a:tcPr>
                </a:tc>
                <a:tc>
                  <a:txBody>
                    <a:bodyPr/>
                    <a:lstStyle/>
                    <a:p>
                      <a:pPr algn="ct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⑪</a:t>
                      </a:r>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marL="0" marR="0" lvl="0" indent="0" algn="l" defTabSz="1043056" rtl="0" eaLnBrk="1" fontAlgn="auto" latinLnBrk="0" hangingPunct="1">
                        <a:lnSpc>
                          <a:spcPct val="100000"/>
                        </a:lnSpc>
                        <a:spcBef>
                          <a:spcPct val="0"/>
                        </a:spcBef>
                        <a:spcAft>
                          <a:spcPct val="0"/>
                        </a:spcAft>
                        <a:buClrTx/>
                        <a:buSzTx/>
                        <a:buFontTx/>
                        <a:buNone/>
                        <a:defRPr/>
                      </a:pPr>
                      <a:r>
                        <a:rPr kumimoji="1" lang="ja-JP" altLang="en-US" sz="1200" b="0" i="0" u="none" strike="noStrike" kern="1200" baseline="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雪の滑落を妨げる防風ネットや外部遮光資材等が展張されていませんか。</a:t>
                      </a: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tx2">
                        <a:lumMod val="40000"/>
                        <a:lumOff val="60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963354164"/>
      </p:ext>
    </p:extLst>
  </p:cSld>
  <p:clrMapOvr>
    <a:masterClrMapping/>
  </p:clrMapOvr>
  <p:transition/>
  <p:timing/>
</p:sld>
</file>

<file path=ppt/tags/tag1.xml><?xml version="1.0" encoding="utf-8"?>
<p:tagLst xmlns:p="http://schemas.openxmlformats.org/presentationml/2006/main">
  <p:tag name="AS_NET" val="2.0.50727.8745"/>
  <p:tag name="AS_OS" val="Microsoft Windows NT 6.2.9200.0"/>
  <p:tag name="AS_RELEASE_DATE" val="2017.11.20"/>
  <p:tag name="AS_TITLE" val="Aspose.Slides for .NET 3.5 Client Profile"/>
  <p:tag name="AS_VERSION" val="17.11"/>
</p:tagLst>
</file>

<file path=ppt/theme/theme1.xml><?xml version="1.0" encoding="utf-8"?>
<a:theme xmlns:r="http://schemas.openxmlformats.org/officeDocument/2006/relationships"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2060"/>
        </a:solidFill>
        <a:ln w="38100">
          <a:noFill/>
        </a:ln>
      </a:spPr>
      <a:bodyPr rtlCol="0" anchor="ctr"/>
      <a:lstStyle>
        <a:defPPr algn="ctr">
          <a:lnSpc>
            <a:spcPts val="2000"/>
          </a:lnSpc>
          <a:defRPr kumimoji="1"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theme>
</file>

<file path=ppt/theme/theme2.xml><?xml version="1.0" encoding="utf-8"?>
<a:theme xmlns:r="http://schemas.openxmlformats.org/officeDocument/2006/relationships"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1</Slides>
  <Notes>1</Notes>
  <TotalTime>1</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Office Theme</vt:lpstr>
      <vt:lpstr>Slide 1</vt:lpstr>
    </vt:vector>
  </TitlesOfParts>
  <LinksUpToDate>0</LinksUpToDate>
  <SharedDoc>0</SharedDoc>
  <HyperlinksChanged>0</HyperlinksChanged>
  <Application>Aspose.Slides for .NET</Application>
  <AppVersion>17.1100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2023-11-29T15:24:32.869</cp:lastPrinted>
  <dcterms:created xsi:type="dcterms:W3CDTF">2023-11-29T06:24:32Z</dcterms:created>
  <dcterms:modified xsi:type="dcterms:W3CDTF">2023-11-29T06:24:34Z</dcterms:modified>
</cp:coreProperties>
</file>